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8357"/>
    <a:srgbClr val="906666"/>
    <a:srgbClr val="6D73AB"/>
    <a:srgbClr val="637052"/>
    <a:srgbClr val="94A088"/>
    <a:srgbClr val="CCB76A"/>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1" dt="2025-02-12T07:15:09.2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17:18.726" v="54" actId="20577"/>
      <pc:docMkLst>
        <pc:docMk/>
      </pc:docMkLst>
      <pc:sldChg chg="addSp modSp mod">
        <pc:chgData name="Abdul Rafay" userId="f0baa150-18fb-4df7-9589-7c96eafe2dfb" providerId="ADAL" clId="{3ADF0D5B-FD35-4FE4-B089-E801440B3672}" dt="2025-02-12T07:15:09.209" v="10"/>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14:17.988" v="7"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17:18.726" v="54" actId="20577"/>
        <pc:sldMkLst>
          <pc:docMk/>
          <pc:sldMk cId="3097266906" sldId="3639"/>
        </pc:sldMkLst>
        <pc:spChg chg="mod">
          <ac:chgData name="Abdul Rafay" userId="f0baa150-18fb-4df7-9589-7c96eafe2dfb" providerId="ADAL" clId="{3ADF0D5B-FD35-4FE4-B089-E801440B3672}" dt="2025-02-12T07:17:18.726" v="54" actId="2057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17:18.726" v="54" actId="20577"/>
              <pc2:cmMkLst xmlns:pc2="http://schemas.microsoft.com/office/powerpoint/2019/9/main/command">
                <pc:docMk/>
                <pc:sldMk cId="3097266906" sldId="3639"/>
                <pc2:cmMk id="{96C9943D-B745-4337-ABB1-1F1FA28DA63E}"/>
              </pc2:cmMkLst>
            </pc226:cmChg>
          </p:ext>
        </pc:extLst>
      </pc:sldChg>
    </pc:docChg>
  </pc:docChgLst>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419" hash="268039497"/>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8.png"/><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52.png"/><Relationship Id="rId3" Type="http://schemas.openxmlformats.org/officeDocument/2006/relationships/image" Target="../media/image35.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0" Type="http://schemas.microsoft.com/office/2007/relationships/hdphoto" Target="../media/hdphoto2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4.png"/><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0" Type="http://schemas.openxmlformats.org/officeDocument/2006/relationships/diagramColors" Target="../diagrams/colors5.xml"/><Relationship Id="rId21" Type="http://schemas.microsoft.com/office/2007/relationships/diagramDrawing" Target="../diagrams/drawing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113969" y="5085610"/>
            <a:ext cx="1964064"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0" i="0" u="none" strike="noStrike" kern="1200" cap="none" spc="0" normalizeH="0" baseline="0" noProof="0" dirty="0">
                <a:ln>
                  <a:noFill/>
                </a:ln>
                <a:solidFill>
                  <a:srgbClr val="CCB76A"/>
                </a:solidFill>
                <a:effectLst/>
                <a:uLnTx/>
                <a:uFillTx/>
                <a:latin typeface="Calibri"/>
                <a:ea typeface="+mn-ea"/>
                <a:cs typeface="+mn-cs"/>
              </a:rPr>
              <a:t> </a:t>
            </a:r>
            <a:r>
              <a:rPr kumimoji="0" lang="en-US" sz="1200" b="0" i="0" u="none" strike="noStrike" kern="1200" cap="none" spc="0" normalizeH="0" baseline="0" noProof="0" dirty="0">
                <a:ln>
                  <a:noFill/>
                </a:ln>
                <a:effectLst/>
                <a:highlight>
                  <a:srgbClr val="FFFF00"/>
                </a:highlight>
                <a:uLnTx/>
                <a:uFillTx/>
                <a:latin typeface="Calibri"/>
                <a:ea typeface="+mn-ea"/>
                <a:cs typeface="+mn-cs"/>
              </a:rPr>
              <a:t>{{date}}</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tamawal_logo_1.jpg"/>
          <p:cNvPicPr>
            <a:picLocks noChangeAspect="1"/>
          </p:cNvPicPr>
          <p:nvPr/>
        </p:nvPicPr>
        <p:blipFill>
          <a:blip r:embed="rId5"/>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a:solidFill>
                  <a:schemeClr val="tx1"/>
                </a:solidFill>
                <a:highlight>
                  <a:srgbClr val="FFFF00"/>
                </a:highlight>
              </a:rPr>
              <a:t>Dummy Company</a:t>
            </a:r>
            <a:r>
              <a:rPr lang="en-US"/>
              <a:t>compliance </a:t>
            </a:r>
            <a:r>
              <a:rPr lang="en-US" dirty="0"/>
              <a:t>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Cyber Security leadership and Governance</a:t>
            </a:r>
          </a:p>
          <a:p>
            <a:pPr marL="342900" indent="-342900">
              <a:buFont typeface="+mj-lt"/>
              <a:buAutoNum type="arabicPeriod"/>
            </a:pPr>
            <a:r>
              <a:rPr lang="en-US" dirty="0"/>
              <a:t>Third Party Cyber Security </a:t>
            </a:r>
          </a:p>
          <a:p>
            <a:pPr marL="342900" indent="-342900">
              <a:buFont typeface="+mj-lt"/>
              <a:buAutoNum type="arabicPeriod"/>
            </a:pPr>
            <a:r>
              <a:rPr lang="en-US" dirty="0"/>
              <a:t>Cyber Security Operations and Technology</a:t>
            </a:r>
          </a:p>
          <a:p>
            <a:pPr marL="342900" indent="-342900">
              <a:buFont typeface="+mj-lt"/>
              <a:buAutoNum type="arabicPeriod"/>
            </a:pPr>
            <a:r>
              <a:rPr lang="en-US" dirty="0"/>
              <a:t>Cyber Security Risk Management and Compliance</a:t>
            </a:r>
          </a:p>
          <a:p>
            <a:pPr marL="342900" indent="-342900">
              <a:buFont typeface="+mj-lt"/>
              <a:buAutoNum type="arabicPeriod"/>
            </a:pPr>
            <a:endParaRPr lang="en-US" dirty="0"/>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3804688422"/>
              </p:ext>
            </p:extLst>
          </p:nvPr>
        </p:nvGraphicFramePr>
        <p:xfrm>
          <a:off x="338838" y="1740658"/>
          <a:ext cx="11514324" cy="1266250"/>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rowSpan="2">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rowSpan="2">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600" kern="1200">
                          <a:solidFill>
                            <a:schemeClr val="dk1"/>
                          </a:solidFill>
                          <a:effectLst/>
                          <a:latin typeface="+mn-lt"/>
                          <a:ea typeface="+mn-ea"/>
                          <a:cs typeface="+mn-cs"/>
                        </a:rPr>
                        <a:t>CSF Audit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dk1"/>
                          </a:solidFill>
                          <a:effectLst/>
                          <a:latin typeface="+mn-lt"/>
                          <a:ea typeface="+mn-ea"/>
                          <a:cs typeface="+mn-cs"/>
                        </a:rPr>
                        <a:t>CSF Audit - Interim Report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43712830"/>
                  </a:ext>
                </a:extLst>
              </a:tr>
              <a:tr h="399125">
                <a:tc vMerge="1">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kern="1200">
                        <a:solidFill>
                          <a:schemeClr val="bg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vMerge="1">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600" kern="1200">
                        <a:solidFill>
                          <a:schemeClr val="dk1"/>
                        </a:solidFill>
                        <a:effectLst/>
                        <a:latin typeface="+mn-lt"/>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dk1"/>
                          </a:solidFill>
                          <a:effectLst/>
                          <a:latin typeface="+mn-lt"/>
                          <a:ea typeface="+mn-ea"/>
                          <a:cs typeface="+mn-cs"/>
                        </a:rPr>
                        <a:t>CSF Audit Final Report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b="1"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mn-ea"/>
                <a:cs typeface="Calibri" panose="020F0502020204030204" pitchFamily="34" charset="0"/>
              </a:rPr>
              <a:t>CLIENT</a:t>
            </a:r>
            <a:r>
              <a:rPr kumimoji="0" lang="en-GB"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740781767"/>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Auditing &amp; Roadmap of SAMA</a:t>
                      </a:r>
                      <a:r>
                        <a:rPr lang="en-US" sz="1600" b="1" baseline="0"/>
                        <a:t> CSF </a:t>
                      </a:r>
                      <a:endParaRPr lang="en-US" sz="1600" b="1"/>
                    </a:p>
                  </a:txBody>
                  <a:tcPr marL="85725" marR="85725" marT="42863" marB="42863" anchor="ctr">
                    <a:solidFill>
                      <a:srgbClr val="CCB76A"/>
                    </a:solidFill>
                  </a:tcPr>
                </a:tc>
                <a:tc>
                  <a:txBody>
                    <a:bodyPr/>
                    <a:lstStyle/>
                    <a:p>
                      <a:pPr marL="0" algn="l" defTabSz="914400" rtl="0" eaLnBrk="1" latinLnBrk="0" hangingPunct="1"/>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Auditing of  SAMA CRFR &amp; MVC</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VAPT Testing </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1412901797"/>
                  </a:ext>
                </a:extLst>
              </a:tr>
              <a:tr h="290277">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Source Code Review SRC</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2808748768"/>
                  </a:ext>
                </a:extLst>
              </a:tr>
              <a:tr h="290277">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Consultancy Services for SAMA CSF,CRFR,MVC </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3931304923"/>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pPr marL="0" algn="l" defTabSz="914400" rtl="0" eaLnBrk="1" latinLnBrk="0" hangingPunct="1"/>
                      <a:endParaRPr lang="en-US" sz="1600" b="1" kern="1200">
                        <a:solidFill>
                          <a:schemeClr val="bg1"/>
                        </a:solidFill>
                        <a:latin typeface="+mn-lt"/>
                        <a:ea typeface="+mn-ea"/>
                        <a:cs typeface="+mn-cs"/>
                      </a:endParaRP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algn="l" defTabSz="914400" rtl="0" eaLnBrk="1" latinLnBrk="0" hangingPunct="1"/>
                      <a:endParaRPr lang="en-US" sz="1600" b="1" kern="1200">
                        <a:solidFill>
                          <a:schemeClr val="bg1"/>
                        </a:solidFill>
                        <a:latin typeface="+mn-lt"/>
                        <a:ea typeface="+mn-ea"/>
                        <a:cs typeface="+mn-cs"/>
                      </a:endParaRP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TotalTime>
  <Words>2660</Words>
  <Application>Microsoft Office PowerPoint</Application>
  <PresentationFormat>Widescreen</PresentationFormat>
  <Paragraphs>428</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17</cp:revision>
  <dcterms:created xsi:type="dcterms:W3CDTF">2022-09-12T10:39:45Z</dcterms:created>
  <dcterms:modified xsi:type="dcterms:W3CDTF">2025-02-12T07:17:19Z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